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7" r:id="rId4"/>
    <p:sldId id="278" r:id="rId5"/>
    <p:sldId id="258" r:id="rId6"/>
    <p:sldId id="264" r:id="rId7"/>
    <p:sldId id="261" r:id="rId8"/>
    <p:sldId id="260" r:id="rId9"/>
    <p:sldId id="262" r:id="rId10"/>
    <p:sldId id="266" r:id="rId11"/>
    <p:sldId id="269" r:id="rId12"/>
    <p:sldId id="271" r:id="rId13"/>
    <p:sldId id="272" r:id="rId14"/>
    <p:sldId id="267" r:id="rId15"/>
    <p:sldId id="268" r:id="rId16"/>
    <p:sldId id="274" r:id="rId17"/>
    <p:sldId id="275" r:id="rId18"/>
    <p:sldId id="281" r:id="rId19"/>
    <p:sldId id="283" r:id="rId20"/>
    <p:sldId id="28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D7590-0C36-4AE0-B31D-927E6B422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D1ED47-4DB0-4998-9DA4-43FC33DB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1D65F-4065-4748-9695-BF23292D2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3A3F9-8DDA-4DCE-9EAB-91DCDE306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FE132-F691-4735-AC90-8FCD4713E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9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26199-A3D7-4DE8-8CD0-C6F29551A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91880C-9F50-48CE-8F2C-33F4A8E64F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65AD4A-F984-4B9E-9C41-0218319FC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5E0B2-C2B7-4AAF-86E9-697DEDE4E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298F2-AD72-4884-B4BF-463E163D4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9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7C6D0A-D477-42E4-8DB3-1C94E009A7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F005C7-56E5-4AAD-A401-310DF7D3AA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9DEC5-4D92-4775-938E-F01A5FCD1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BD5AD-0048-4D40-9A9C-79012A622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91972-495D-4252-9993-813E692F0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49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076C3-CE32-4F5D-B2BE-5CD81D96E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243A6-EBAE-4C8F-B10D-851C50EB8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2AA17-B3B9-4A50-9E5B-5FBC2FA37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A6994-6D85-4C55-B0B4-6E122C859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F8636-2E8F-4002-A852-CB720A7E9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894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11100-F52D-4768-90EB-594A49AFA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767350-63F4-4C75-AB9E-E7C813CE50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C2546-2968-4D1A-A36D-01389EAE8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D551E-0A02-49D4-99F2-759F8B0CF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9B44F-1F11-4A5E-907E-7855A9A01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517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C4B6B-BE33-4C3E-9500-EBA3D0F5E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9552E-0459-48A9-9A91-07138F420A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89B6F-E725-48D1-B1CD-9A940C44B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10A9A-CEF4-40C0-8ABB-D162B9E85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9DC3C6-2A87-439E-82AC-19EBC9D01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2BBD86-E1CA-4C61-B365-A828B4575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35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37BB2-F86F-41DB-80AE-DE59584AF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F0F8AE-488C-4355-9B8D-E65DCBA33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663C0-22B7-410F-AB89-8D53595EBC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572892-719E-43C4-9EBC-772F8EBF88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123643-A54E-4360-8C31-6006E966E8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B67B8F-E903-4FC4-B77C-F01648DC6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9A9741-639D-4175-B364-CA5221A1A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7D0A97-FAE0-44F8-9E54-986D47BFA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966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346D-757A-4456-A9BD-6365610E5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8DE5EF-29FF-41C0-9740-80DB19595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622148-86C2-426B-A149-53903449E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EBF749-E8CB-4F77-A536-F00E4227C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989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CC7FDA-0F0B-45BC-BBA7-B1303E0AC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0E2D5E-E6C2-4B57-A212-C32E3AC24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8310D-7CD7-4661-A412-B18E4C149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40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F840D-E801-4679-AF14-6D6226869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C0FB9-1635-4C12-88DB-045A021C3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78BFEF-958D-41BD-9582-43F36CDA4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CC769-4CCE-444D-AE03-B62F21300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CD1AB-422D-4DC3-9966-5D8E26C62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7BF40A-2B19-4B6B-B726-3DE8DA70F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326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A50FD-9118-4A0C-AF5F-8FE874F21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94A56E-F3C6-45AC-B36D-593E4C3C3A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E66F14-259B-491D-AD1A-CAF617D4F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1FD801-DF35-4D5D-BC4D-32FDB96F9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E1A7DE-24C8-4ED7-8D2A-F2F961146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C942E4-B5F4-4D91-8F9C-22D847E5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614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696FD3-D202-4FD3-831A-8A9962ADD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81C03-6A88-440C-A4FA-7BC553CCA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C293A-84F1-443A-A82C-909A4CC467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1D896-8DF0-4433-93A1-0DBF79152AA4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A9A2E-DD15-46DD-A66A-DC4820A5B0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EC4FC-D270-4DE0-9A03-BA42F907D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FE4C0-9EAD-4E04-B080-B3FC7EDE4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486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3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04A7F-677B-470B-B2B7-3E44745CB9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Screening for Order Parameter Redundancy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352F1-CADE-4367-852F-00B899CA84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Pavan Ravindra</a:t>
            </a:r>
          </a:p>
        </p:txBody>
      </p:sp>
    </p:spTree>
    <p:extLst>
      <p:ext uri="{BB962C8B-B14F-4D97-AF65-F5344CB8AC3E}">
        <p14:creationId xmlns:p14="http://schemas.microsoft.com/office/powerpoint/2010/main" val="4043444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6580F-8E4B-414F-B7FA-1B31AA987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Starting Point for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6DC9E-6A12-460E-8A45-A0F306321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centroids are selected to start far apart</a:t>
            </a:r>
          </a:p>
          <a:p>
            <a:r>
              <a:rPr lang="en-US" dirty="0"/>
              <a:t>Starting centroids ARE NOT good at describing entire system</a:t>
            </a:r>
          </a:p>
          <a:p>
            <a:r>
              <a:rPr lang="en-US" dirty="0"/>
              <a:t>For proper </a:t>
            </a:r>
            <a:r>
              <a:rPr lang="en-US" i="1" dirty="0"/>
              <a:t>k</a:t>
            </a:r>
            <a:r>
              <a:rPr lang="en-US" dirty="0"/>
              <a:t>, centroids do not need to cross gaps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3EA04A-5034-4E83-A690-CA924F0FE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0248" y="4149969"/>
            <a:ext cx="1511504" cy="13546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42EC95A-9030-4C69-B9DD-890A0374E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849" y="3429000"/>
            <a:ext cx="4774120" cy="31123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7C05C75-DFB4-4530-B5D0-A4BE649A1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773" y="3429000"/>
            <a:ext cx="4671379" cy="306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280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936DD-F418-4D66-94EA-1A1287F56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System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F52E186-91BC-4D0F-8FAF-1F8F9F28973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10900"/>
                <a:ext cx="10515600" cy="5032375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Description of Order Parameters:</a:t>
                </a:r>
              </a:p>
              <a:p>
                <a:pPr lvl="1"/>
                <a:r>
                  <a:rPr lang="en-US" dirty="0"/>
                  <a:t>5 independently sampled random variables (A, B, X, Y, and Z)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Scalar multiples of these original OP’s</a:t>
                </a:r>
              </a:p>
              <a:p>
                <a:pPr marL="45720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 −5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 7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  <a:p>
                <a:pPr lvl="1"/>
                <a:r>
                  <a:rPr lang="en-US" dirty="0"/>
                  <a:t>Linear combinations of original OP’s</a:t>
                </a:r>
              </a:p>
              <a:p>
                <a:pPr marL="457200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=10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−3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𝑍</m:t>
                      </m:r>
                    </m:oMath>
                  </m:oMathPara>
                </a14:m>
                <a:endParaRPr lang="en-US" dirty="0"/>
              </a:p>
              <a:p>
                <a:pPr lvl="1"/>
                <a:r>
                  <a:rPr lang="en-US" dirty="0"/>
                  <a:t>Original OP with noise added</a:t>
                </a:r>
              </a:p>
              <a:p>
                <a:pPr marL="457200" lvl="1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/>
                  <a:t>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∈[−0.05, 0.05]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F52E186-91BC-4D0F-8FAF-1F8F9F28973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10900"/>
                <a:ext cx="10515600" cy="5032375"/>
              </a:xfrm>
              <a:blipFill>
                <a:blip r:embed="rId2"/>
                <a:stretch>
                  <a:fillRect l="-928" t="-2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9D90B337-A2FF-4624-80C1-D6D218FB6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418" y="2053881"/>
            <a:ext cx="2889738" cy="1963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A6D913-48C3-406E-90EC-EF38C75290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1131" y="2069994"/>
            <a:ext cx="2889738" cy="19469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6612BB-D142-4E4C-99CF-D9BDB2D7D9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0844" y="2069994"/>
            <a:ext cx="2862002" cy="194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6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C8FF3-06E7-4E2B-8CA6-94421C577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System (Results)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D60BBC5-F804-4967-A1E4-D3B01FCB14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Dissimilarity matrix output (</a:t>
                </a:r>
                <a:r>
                  <a:rPr lang="en-US" i="1" dirty="0"/>
                  <a:t>k</a:t>
                </a:r>
                <a:r>
                  <a:rPr lang="en-US" dirty="0"/>
                  <a:t> = 5):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en-US" sz="1500" dirty="0"/>
              </a:p>
              <a:p>
                <a:r>
                  <a:rPr lang="en-US" dirty="0"/>
                  <a:t>Important Note:</a:t>
                </a:r>
              </a:p>
              <a:p>
                <a:pPr lvl="1"/>
                <a:r>
                  <a:rPr lang="en-US" dirty="0"/>
                  <a:t>OP’s are dissimilar</a:t>
                </a:r>
              </a:p>
              <a:p>
                <a:pPr lvl="1"/>
                <a:r>
                  <a:rPr lang="en-US" dirty="0"/>
                  <a:t>These OP’s do not best describe system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D60BBC5-F804-4967-A1E4-D3B01FCB14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B6366BB-EDAB-4BA7-8661-AA7DA5A4E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7093" y="1965270"/>
            <a:ext cx="4926707" cy="325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22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C8FF3-06E7-4E2B-8CA6-94421C577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System (Results)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D60BBC5-F804-4967-A1E4-D3B01FCB14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Clustering starting with prior seed of OP’s (</a:t>
                </a:r>
                <a:r>
                  <a:rPr lang="en-US" i="1" dirty="0"/>
                  <a:t>k</a:t>
                </a:r>
                <a:r>
                  <a:rPr lang="en-US" dirty="0"/>
                  <a:t> = 5):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−2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endParaRPr lang="en-US" dirty="0"/>
              </a:p>
              <a:p>
                <a:r>
                  <a:rPr lang="en-US" dirty="0"/>
                  <a:t>Original 5 sampled values (success!)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D60BBC5-F804-4967-A1E4-D3B01FCB14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F80832C-D4C4-4197-A0D6-00C78B08B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203" y="2445897"/>
            <a:ext cx="5135625" cy="344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788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CD6E5-49C1-464D-88BB-F72CBFC5D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7374"/>
          </a:xfrm>
        </p:spPr>
        <p:txBody>
          <a:bodyPr/>
          <a:lstStyle/>
          <a:p>
            <a:r>
              <a:rPr lang="en-US" dirty="0"/>
              <a:t>Progress?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BBF65-8AA2-4125-995F-33B54C26C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7658"/>
            <a:ext cx="10515600" cy="31683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we have:</a:t>
            </a:r>
          </a:p>
          <a:p>
            <a:r>
              <a:rPr lang="en-US" dirty="0"/>
              <a:t>For a given number </a:t>
            </a:r>
            <a:r>
              <a:rPr lang="en-US" i="1" dirty="0"/>
              <a:t>k</a:t>
            </a:r>
            <a:r>
              <a:rPr lang="en-US" dirty="0"/>
              <a:t>, we can find the </a:t>
            </a:r>
            <a:r>
              <a:rPr lang="en-US" i="1" dirty="0"/>
              <a:t>k </a:t>
            </a:r>
            <a:r>
              <a:rPr lang="en-US" dirty="0"/>
              <a:t>best OP’s to describe entire set of OP’s</a:t>
            </a:r>
            <a:endParaRPr lang="en-US" sz="1600" dirty="0"/>
          </a:p>
          <a:p>
            <a:pPr marL="0" indent="0">
              <a:buNone/>
            </a:pPr>
            <a:r>
              <a:rPr lang="en-US" dirty="0"/>
              <a:t>What we don’t have:</a:t>
            </a:r>
          </a:p>
          <a:p>
            <a:r>
              <a:rPr lang="en-US" dirty="0"/>
              <a:t>A robust method of determining the best </a:t>
            </a:r>
            <a:r>
              <a:rPr lang="en-US" i="1" dirty="0"/>
              <a:t>k</a:t>
            </a:r>
            <a:r>
              <a:rPr lang="en-US" dirty="0"/>
              <a:t> for a set of OP’s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D2DDCF-2503-4585-A8B4-130C6C104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597" y="3791813"/>
            <a:ext cx="3822806" cy="25668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EDAC53-42BE-4117-8A7D-5FFB10968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4234" y="3849655"/>
            <a:ext cx="3785245" cy="25013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2FCB8A-64AC-45F5-A63F-5046EF5DC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581" y="3876333"/>
            <a:ext cx="3688185" cy="239785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03DDE97-72C7-4A26-A3B6-A616CB38F25F}"/>
                  </a:ext>
                </a:extLst>
              </p:cNvPr>
              <p:cNvSpPr txBox="1"/>
              <p:nvPr/>
            </p:nvSpPr>
            <p:spPr>
              <a:xfrm>
                <a:off x="1687306" y="6351015"/>
                <a:ext cx="852734" cy="384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50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500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en-US" sz="25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03DDE97-72C7-4A26-A3B6-A616CB38F2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7306" y="6351015"/>
                <a:ext cx="852734" cy="384721"/>
              </a:xfrm>
              <a:prstGeom prst="rect">
                <a:avLst/>
              </a:prstGeom>
              <a:blipFill>
                <a:blip r:embed="rId5"/>
                <a:stretch>
                  <a:fillRect l="-8571" r="-7857" b="-63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9E9665E-F645-4EAE-BEC0-C07E7B7D64B5}"/>
                  </a:ext>
                </a:extLst>
              </p:cNvPr>
              <p:cNvSpPr txBox="1"/>
              <p:nvPr/>
            </p:nvSpPr>
            <p:spPr>
              <a:xfrm>
                <a:off x="5669633" y="6351016"/>
                <a:ext cx="852734" cy="384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50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500" b="0" i="1" smtClean="0">
                          <a:latin typeface="Cambria Math" panose="02040503050406030204" pitchFamily="18" charset="0"/>
                        </a:rPr>
                        <m:t>=3</m:t>
                      </m:r>
                    </m:oMath>
                  </m:oMathPara>
                </a14:m>
                <a:endParaRPr lang="en-US" sz="25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9E9665E-F645-4EAE-BEC0-C07E7B7D64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9633" y="6351016"/>
                <a:ext cx="852734" cy="384721"/>
              </a:xfrm>
              <a:prstGeom prst="rect">
                <a:avLst/>
              </a:prstGeom>
              <a:blipFill>
                <a:blip r:embed="rId6"/>
                <a:stretch>
                  <a:fillRect l="-7857" r="-7857" b="-63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DD477EA-E0B4-4A55-AE58-18061E740221}"/>
                  </a:ext>
                </a:extLst>
              </p:cNvPr>
              <p:cNvSpPr txBox="1"/>
              <p:nvPr/>
            </p:nvSpPr>
            <p:spPr>
              <a:xfrm>
                <a:off x="9736899" y="6351016"/>
                <a:ext cx="852734" cy="3847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50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500" b="0" i="1" smtClean="0">
                          <a:latin typeface="Cambria Math" panose="02040503050406030204" pitchFamily="18" charset="0"/>
                        </a:rPr>
                        <m:t>=4</m:t>
                      </m:r>
                    </m:oMath>
                  </m:oMathPara>
                </a14:m>
                <a:endParaRPr lang="en-US" sz="25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DD477EA-E0B4-4A55-AE58-18061E7402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6899" y="6351016"/>
                <a:ext cx="852734" cy="384721"/>
              </a:xfrm>
              <a:prstGeom prst="rect">
                <a:avLst/>
              </a:prstGeom>
              <a:blipFill>
                <a:blip r:embed="rId7"/>
                <a:stretch>
                  <a:fillRect l="-7857" r="-7857" b="-63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7607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483A7-130C-416D-92A7-057A37E83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Rate Distortion 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EBD342-6746-4864-9CE5-46053B773F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Catherine A. Sugar</a:t>
                </a:r>
              </a:p>
              <a:p>
                <a:pPr lvl="1"/>
                <a:r>
                  <a:rPr lang="en-US" dirty="0"/>
                  <a:t>“Jump Method”</a:t>
                </a:r>
              </a:p>
              <a:p>
                <a:r>
                  <a:rPr lang="en-US" dirty="0"/>
                  <a:t>Evaluate “distortion” for each </a:t>
                </a:r>
                <a:r>
                  <a:rPr lang="en-US" i="1" dirty="0"/>
                  <a:t>k</a:t>
                </a:r>
                <a:endParaRPr lang="en-US" dirty="0"/>
              </a:p>
              <a:p>
                <a:r>
                  <a:rPr lang="en-US" dirty="0"/>
                  <a:t>Raise distortions to a negative </a:t>
                </a:r>
                <a:br>
                  <a:rPr lang="en-US" dirty="0"/>
                </a:br>
                <a:r>
                  <a:rPr lang="en-US" dirty="0"/>
                  <a:t>exponent </a:t>
                </a:r>
                <a:r>
                  <a:rPr lang="en-US" i="1" dirty="0"/>
                  <a:t>Y: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i="1" dirty="0"/>
              </a:p>
              <a:p>
                <a:r>
                  <a:rPr lang="en-US" dirty="0"/>
                  <a:t>Look for largest jump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EBD342-6746-4864-9CE5-46053B773F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A3735F9E-1D8B-42BD-B860-A01CD4605B1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0" y="1613498"/>
                <a:ext cx="5515627" cy="477559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Distortion function:</a:t>
                </a:r>
              </a:p>
              <a:p>
                <a:pPr lvl="1"/>
                <a:r>
                  <a:rPr lang="en-US" dirty="0"/>
                  <a:t>In Euclidean space, RMSD of distances to closest cluster</a:t>
                </a:r>
                <a:br>
                  <a:rPr lang="en-US" dirty="0"/>
                </a:br>
                <a:endParaRPr lang="en-US" dirty="0"/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=1+</m:t>
                      </m:r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m:rPr>
                                  <m:sty m:val="p"/>
                                </m:rP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S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  <m:d>
                                        <m:dPr>
                                          <m:ctrlP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 smtClean="0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 smtClean="0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dirty="0"/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dirty="0"/>
                  <a:t>	  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/>
                  <a:t> is the closest</a:t>
                </a:r>
                <a:br>
                  <a:rPr lang="en-US" dirty="0"/>
                </a:br>
                <a:r>
                  <a:rPr lang="en-US" dirty="0"/>
                  <a:t>		centroid to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Dimensionality (</a:t>
                </a:r>
                <a:r>
                  <a:rPr lang="en-US" i="1" dirty="0"/>
                  <a:t>p</a:t>
                </a:r>
                <a:r>
                  <a:rPr lang="en-US" dirty="0"/>
                  <a:t>) of arbitrary space is unknown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𝑒𝑓𝑓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≤10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A3735F9E-1D8B-42BD-B860-A01CD4605B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1613498"/>
                <a:ext cx="5515627" cy="4775591"/>
              </a:xfrm>
              <a:prstGeom prst="rect">
                <a:avLst/>
              </a:prstGeom>
              <a:blipFill>
                <a:blip r:embed="rId3"/>
                <a:stretch>
                  <a:fillRect l="-1657" t="-2682" r="-2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1988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4292C-66F2-45BE-9D05-FEBF4065B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Model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A994-D87F-42D2-A2C8-FF61CE634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Clear jump at </a:t>
            </a:r>
            <a:r>
              <a:rPr lang="en-US" i="1" dirty="0"/>
              <a:t>k = 5</a:t>
            </a:r>
            <a:r>
              <a:rPr lang="en-US" dirty="0"/>
              <a:t> consistent for all choices of </a:t>
            </a:r>
            <a:r>
              <a:rPr lang="en-US" i="1" dirty="0"/>
              <a:t>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1209B0-B1E0-4025-B854-E468141E5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983" y="2354622"/>
            <a:ext cx="8180033" cy="439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7914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79BE6-6168-4B9C-8409-1B8B89511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Entire Algorithm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75512A-1C16-4B3D-B586-D8A9986A7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842" y="1404088"/>
            <a:ext cx="9050316" cy="464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608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DF92F-D106-4D49-A7B5-7959CFCE3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Alanine Dipeptide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F14509-E413-4F06-AC13-1445D9C043CB}"/>
              </a:ext>
            </a:extLst>
          </p:cNvPr>
          <p:cNvSpPr txBox="1"/>
          <p:nvPr/>
        </p:nvSpPr>
        <p:spPr>
          <a:xfrm>
            <a:off x="724775" y="1408310"/>
            <a:ext cx="3659334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Phi: </a:t>
            </a:r>
            <a:r>
              <a:rPr lang="en-US" sz="2800" dirty="0">
                <a:solidFill>
                  <a:srgbClr val="FF0000"/>
                </a:solidFill>
              </a:rPr>
              <a:t>5,7 – 9,15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Psi: </a:t>
            </a:r>
            <a:r>
              <a:rPr lang="en-US" sz="2800" dirty="0">
                <a:solidFill>
                  <a:srgbClr val="FF0000"/>
                </a:solidFill>
              </a:rPr>
              <a:t>7,9 – 15,17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Redundant Dihedrals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5,7 – 9,15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Distances: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2 -&gt; 17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2 -&gt; 19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448FE7-09E2-4C88-BA9D-4A832E559775}"/>
              </a:ext>
            </a:extLst>
          </p:cNvPr>
          <p:cNvSpPr txBox="1"/>
          <p:nvPr/>
        </p:nvSpPr>
        <p:spPr>
          <a:xfrm>
            <a:off x="2903050" y="3024137"/>
            <a:ext cx="273664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11,9 – 15,17</a:t>
            </a:r>
          </a:p>
          <a:p>
            <a:endParaRPr lang="en-US" dirty="0"/>
          </a:p>
        </p:txBody>
      </p:sp>
      <p:pic>
        <p:nvPicPr>
          <p:cNvPr id="9" name="Picture 8" descr="A close up of a toy&#10;&#10;Description automatically generated">
            <a:extLst>
              <a:ext uri="{FF2B5EF4-FFF2-40B4-BE49-F238E27FC236}">
                <a16:creationId xmlns:a16="http://schemas.microsoft.com/office/drawing/2014/main" id="{E5DEA8E2-4C73-4641-B61A-1C40E1B43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202" y="1293561"/>
            <a:ext cx="4933333" cy="3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3499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0AC74-0025-4354-8A2B-A102078E6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FKBP/BUT Protein-Ligand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3E566-DC3C-4D71-8252-94A26131A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107 amino acids (alpha carbons) in protein</a:t>
            </a:r>
          </a:p>
          <a:p>
            <a:r>
              <a:rPr lang="en-US" dirty="0"/>
              <a:t>4 carbons in ligand</a:t>
            </a:r>
          </a:p>
          <a:p>
            <a:endParaRPr lang="en-US" dirty="0"/>
          </a:p>
          <a:p>
            <a:r>
              <a:rPr lang="en-US" dirty="0"/>
              <a:t>4 * 107 = 428 initial order parameters</a:t>
            </a:r>
          </a:p>
          <a:p>
            <a:r>
              <a:rPr lang="en-US" dirty="0"/>
              <a:t>Use these 428 OP’s in bound trajectory as input to algorithm:</a:t>
            </a:r>
          </a:p>
          <a:p>
            <a:pPr lvl="1"/>
            <a:r>
              <a:rPr lang="en-US" dirty="0"/>
              <a:t>8 output order parameters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d134_1666</a:t>
            </a:r>
          </a:p>
          <a:p>
            <a:pPr lvl="1"/>
            <a:r>
              <a:rPr lang="en-US" dirty="0"/>
              <a:t>d327_1664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D96C9F-0BE4-4659-834E-072FA08F8EA2}"/>
              </a:ext>
            </a:extLst>
          </p:cNvPr>
          <p:cNvSpPr txBox="1"/>
          <p:nvPr/>
        </p:nvSpPr>
        <p:spPr>
          <a:xfrm>
            <a:off x="3139109" y="5080481"/>
            <a:ext cx="26106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d575_1667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d960_1667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4BEB42-FA32-4FDF-8B4D-53E46E654FFE}"/>
              </a:ext>
            </a:extLst>
          </p:cNvPr>
          <p:cNvSpPr txBox="1"/>
          <p:nvPr/>
        </p:nvSpPr>
        <p:spPr>
          <a:xfrm>
            <a:off x="5594903" y="5022800"/>
            <a:ext cx="2610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d1238_1664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d1321_1667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39B231-1FC9-4A9F-8F8A-6402A3714B3C}"/>
              </a:ext>
            </a:extLst>
          </p:cNvPr>
          <p:cNvSpPr txBox="1"/>
          <p:nvPr/>
        </p:nvSpPr>
        <p:spPr>
          <a:xfrm>
            <a:off x="8050696" y="5034314"/>
            <a:ext cx="28293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d1328_1666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d1631_1666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4836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C5793-D18D-4C74-BC87-BF881C7FD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Parameter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83CF3-1B6A-421B-AD9B-585F6BA76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Biophysical knowledge or intuition</a:t>
            </a:r>
          </a:p>
          <a:p>
            <a:r>
              <a:rPr lang="en-US" dirty="0"/>
              <a:t>Redundancy not always obvious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913C61-B786-4913-9E4A-59F643A1D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84603"/>
            <a:ext cx="4840874" cy="31923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B1A362-DA41-4BBE-ABFE-7EEF489AE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984603"/>
            <a:ext cx="4840874" cy="317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79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79784-8CAD-4A05-97AF-9C78F91AA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SGOOP (Bound Phase)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12F019-969A-4C6C-9871-FEF1E9A92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592" y="1690688"/>
            <a:ext cx="7160454" cy="454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122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368E3-58E7-4C99-8DD7-ADC3A839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7F89-8348-495E-9A75-308CCB184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17587"/>
            <a:ext cx="10515600" cy="8593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You would need to look at joint distribution for every pair of OP’s! </a:t>
            </a:r>
          </a:p>
          <a:p>
            <a:r>
              <a:rPr lang="en-US" dirty="0"/>
              <a:t>Always inconvenient, sometimes impossible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A48C23-CB99-4130-8D3C-86C7B23D658D}"/>
              </a:ext>
            </a:extLst>
          </p:cNvPr>
          <p:cNvSpPr txBox="1"/>
          <p:nvPr/>
        </p:nvSpPr>
        <p:spPr>
          <a:xfrm>
            <a:off x="5508841" y="2569847"/>
            <a:ext cx="107664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/>
              <a:t>Vs.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85AD24-2EE8-4DDC-91F0-9B6D04B53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63" y="1690688"/>
            <a:ext cx="4924732" cy="33477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1FEA27-24F6-4821-9991-ED39085F2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482" y="1690688"/>
            <a:ext cx="4772841" cy="334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440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A7EE8-590D-4094-B266-94A2DC30D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Description of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F6CBF-FBA2-4BC6-A161-D522E82B2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61110" cy="4351338"/>
          </a:xfrm>
        </p:spPr>
        <p:txBody>
          <a:bodyPr/>
          <a:lstStyle/>
          <a:p>
            <a:r>
              <a:rPr lang="en-US" dirty="0"/>
              <a:t>Given: set of order parameters (and their trajectories)</a:t>
            </a:r>
          </a:p>
          <a:p>
            <a:r>
              <a:rPr lang="en-US" dirty="0"/>
              <a:t>Return: smallest set of order parameters that still describes system</a:t>
            </a:r>
          </a:p>
          <a:p>
            <a:endParaRPr lang="en-US" dirty="0"/>
          </a:p>
          <a:p>
            <a:r>
              <a:rPr lang="en-US" dirty="0"/>
              <a:t>Essentially, we want to screen for redundant order parameters</a:t>
            </a:r>
          </a:p>
          <a:p>
            <a:endParaRPr lang="en-US" dirty="0"/>
          </a:p>
          <a:p>
            <a:r>
              <a:rPr lang="en-US" dirty="0"/>
              <a:t>Small-scale: Given set of 12 order parameters, how many of these do we 		   actually need?</a:t>
            </a:r>
          </a:p>
          <a:p>
            <a:r>
              <a:rPr lang="en-US" dirty="0"/>
              <a:t>Large-scale: Given 500 order parameters, how many capture different 		   degrees of freedom?</a:t>
            </a:r>
          </a:p>
        </p:txBody>
      </p:sp>
    </p:spTree>
    <p:extLst>
      <p:ext uri="{BB962C8B-B14F-4D97-AF65-F5344CB8AC3E}">
        <p14:creationId xmlns:p14="http://schemas.microsoft.com/office/powerpoint/2010/main" val="4071814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1CC78-8306-4EE6-8374-FF2C2C9F7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0B202-A5A1-4329-A42F-ECBB8B1BD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Cluster OP’s in some meaningful space</a:t>
            </a:r>
          </a:p>
          <a:p>
            <a:pPr marL="514350" indent="-514350">
              <a:buAutoNum type="arabicPeriod"/>
            </a:pPr>
            <a:r>
              <a:rPr lang="en-US" dirty="0"/>
              <a:t>Select a single OP from each cluster</a:t>
            </a:r>
          </a:p>
          <a:p>
            <a:pPr marL="514350" indent="-514350">
              <a:buAutoNum type="arabicPeriod"/>
            </a:pPr>
            <a:r>
              <a:rPr lang="en-US" dirty="0"/>
              <a:t>Return best set of OP’s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Problems:</a:t>
            </a:r>
          </a:p>
          <a:p>
            <a:pPr marL="514350" indent="-514350">
              <a:buAutoNum type="arabicPeriod"/>
            </a:pPr>
            <a:r>
              <a:rPr lang="en-US" dirty="0"/>
              <a:t>No identifiable low-dimensional OP space</a:t>
            </a:r>
          </a:p>
          <a:p>
            <a:pPr marL="514350" indent="-514350">
              <a:buAutoNum type="arabicPeriod"/>
            </a:pPr>
            <a:r>
              <a:rPr lang="en-US" dirty="0"/>
              <a:t>Number of clusters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68F135-06BB-4E3B-B2AC-22F68DC4F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6863" y="876288"/>
            <a:ext cx="4959199" cy="332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084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11EFE-A381-41E5-B7EA-8846C1490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Mutual Information Based Distance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09FAC-00DF-49CF-A162-0244AA847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860480"/>
            <a:ext cx="10515600" cy="2632395"/>
          </a:xfrm>
        </p:spPr>
        <p:txBody>
          <a:bodyPr/>
          <a:lstStyle/>
          <a:p>
            <a:r>
              <a:rPr lang="en-US" dirty="0"/>
              <a:t>Symmetric: D(X,Y) = D(Y,X)</a:t>
            </a:r>
          </a:p>
          <a:p>
            <a:r>
              <a:rPr lang="en-US" dirty="0"/>
              <a:t>Normalized in range [0, 1]</a:t>
            </a:r>
          </a:p>
          <a:p>
            <a:r>
              <a:rPr lang="en-US" dirty="0"/>
              <a:t>Small distances: large difference between joint distribution and independence assumption</a:t>
            </a:r>
          </a:p>
          <a:p>
            <a:r>
              <a:rPr lang="en-US" dirty="0"/>
              <a:t>Large distances: Joint distribution is similar to independent OP’s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A176E4-B04A-47B0-A3CC-D9E522FFC1EC}"/>
                  </a:ext>
                </a:extLst>
              </p:cNvPr>
              <p:cNvSpPr txBox="1"/>
              <p:nvPr/>
            </p:nvSpPr>
            <p:spPr>
              <a:xfrm>
                <a:off x="622125" y="1501573"/>
                <a:ext cx="10947748" cy="21159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=1 −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</a:endParaRPr>
              </a:p>
              <a:p>
                <a:endParaRPr lang="en-US" sz="14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)=1−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m:rPr>
                                  <m:sty m:val="p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sub>
                            <m:sup/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sub>
                                <m:sup/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d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800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⁡(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d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m:rPr>
                                  <m:sty m:val="p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sub>
                            <m:sup/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sub>
                                <m:sup/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d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800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⁡(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))</m:t>
                                  </m:r>
                                </m:e>
                              </m:nary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A176E4-B04A-47B0-A3CC-D9E522FFC1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125" y="1501573"/>
                <a:ext cx="10947748" cy="21159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18470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C5CB2-04BA-4CF9-8A58-DA5BDF471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of Clustering in this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BC2D1-8846-4434-9E6F-1347FF9F1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59893" cy="4351338"/>
          </a:xfrm>
        </p:spPr>
        <p:txBody>
          <a:bodyPr/>
          <a:lstStyle/>
          <a:p>
            <a:r>
              <a:rPr lang="en-US" dirty="0"/>
              <a:t>Centroids must be in the original data set</a:t>
            </a:r>
          </a:p>
          <a:p>
            <a:r>
              <a:rPr lang="en-US" dirty="0"/>
              <a:t>Non-element centroids are physically meaningless</a:t>
            </a:r>
          </a:p>
          <a:p>
            <a:r>
              <a:rPr lang="en-US" dirty="0"/>
              <a:t>Initial randomized centroids can get stuck in the same cluster</a:t>
            </a:r>
          </a:p>
        </p:txBody>
      </p:sp>
      <p:pic>
        <p:nvPicPr>
          <p:cNvPr id="6" name="Drawing 6_23_2019 4_14_07 PM">
            <a:hlinkClick r:id="" action="ppaction://media"/>
            <a:extLst>
              <a:ext uri="{FF2B5EF4-FFF2-40B4-BE49-F238E27FC236}">
                <a16:creationId xmlns:a16="http://schemas.microsoft.com/office/drawing/2014/main" id="{72623A97-70A2-4245-AB37-ED29C90FF7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85774" y="1471393"/>
            <a:ext cx="6725433" cy="507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4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5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971ED-8ACD-4E5C-87EC-9EF3BF8F6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10291-4C76-4963-AE69-39BFE280E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48200" cy="89252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Groups a set of data points into some provided number </a:t>
            </a:r>
            <a:r>
              <a:rPr lang="en-US" i="1" dirty="0"/>
              <a:t>k</a:t>
            </a:r>
            <a:r>
              <a:rPr lang="en-US" dirty="0"/>
              <a:t> clusters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620AF0-9665-4117-A116-40D7B42D7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74961"/>
            <a:ext cx="4535402" cy="29792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F7057C-7F42-4AD7-9719-A1E1321D990E}"/>
              </a:ext>
            </a:extLst>
          </p:cNvPr>
          <p:cNvSpPr txBox="1"/>
          <p:nvPr/>
        </p:nvSpPr>
        <p:spPr>
          <a:xfrm>
            <a:off x="6488482" y="5254063"/>
            <a:ext cx="48653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Initial centroids in same space as 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Centroids are flexible (not in </a:t>
            </a:r>
            <a:r>
              <a:rPr lang="en-US" sz="2400" i="1" dirty="0"/>
              <a:t>S</a:t>
            </a:r>
            <a:r>
              <a:rPr lang="en-US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Move from one cluster to another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055BA5-AE36-432D-A3A8-9FC3A3F20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185" y="160011"/>
            <a:ext cx="3724041" cy="24353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367ACE-D8CB-4E35-B157-1ACFD7047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6184" y="2796851"/>
            <a:ext cx="3724041" cy="245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23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4D264-65FE-4E22-9AB9-942A428BE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2286"/>
            <a:ext cx="10515600" cy="1325563"/>
          </a:xfrm>
        </p:spPr>
        <p:txBody>
          <a:bodyPr/>
          <a:lstStyle/>
          <a:p>
            <a:r>
              <a:rPr lang="en-US" dirty="0"/>
              <a:t>Dissimilarity Matrix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1EC7E9-A912-4EC8-8AEA-B9AB386854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90181"/>
                <a:ext cx="10515600" cy="2138819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Crossing gaps is impossible for constrained centroids</a:t>
                </a:r>
              </a:p>
              <a:p>
                <a:r>
                  <a:rPr lang="en-US" dirty="0"/>
                  <a:t>Generate seed of initial random starting centroids</a:t>
                </a:r>
              </a:p>
              <a:p>
                <a:r>
                  <a:rPr lang="en-US" dirty="0"/>
                  <a:t>Initial centroids are chosen to maximize internal dissimilarity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for a corresponding set of OP’s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1EC7E9-A912-4EC8-8AEA-B9AB386854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90181"/>
                <a:ext cx="10515600" cy="2138819"/>
              </a:xfrm>
              <a:blipFill>
                <a:blip r:embed="rId2"/>
                <a:stretch>
                  <a:fillRect l="-928" t="-7407" b="-14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22E392B-788A-4FE1-808A-082076924742}"/>
              </a:ext>
            </a:extLst>
          </p:cNvPr>
          <p:cNvSpPr txBox="1"/>
          <p:nvPr/>
        </p:nvSpPr>
        <p:spPr>
          <a:xfrm>
            <a:off x="6751529" y="3652715"/>
            <a:ext cx="460227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Interesting Properties: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Main diagonal is all 0’s: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D(X, X) =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Dissimilarity matrix is symmetric: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 err="1"/>
              <a:t>A</a:t>
            </a:r>
            <a:r>
              <a:rPr lang="en-US" sz="2200" baseline="-25000" dirty="0" err="1"/>
              <a:t>i,j</a:t>
            </a:r>
            <a:r>
              <a:rPr lang="en-US" sz="2200" baseline="30000" dirty="0"/>
              <a:t> </a:t>
            </a:r>
            <a:r>
              <a:rPr lang="en-US" sz="2200" dirty="0"/>
              <a:t>= D(I, J) = D(J, I) = </a:t>
            </a:r>
            <a:r>
              <a:rPr lang="en-US" sz="2200" dirty="0" err="1"/>
              <a:t>A</a:t>
            </a:r>
            <a:r>
              <a:rPr lang="en-US" sz="2200" baseline="-25000" dirty="0" err="1"/>
              <a:t>j,i</a:t>
            </a:r>
            <a:r>
              <a:rPr lang="en-US" sz="2200" baseline="30000" dirty="0"/>
              <a:t> 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Product of a row (without diagonal):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Dissimilarity with entire set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2A91263-58F5-4B1E-9FCC-AF603673B526}"/>
                  </a:ext>
                </a:extLst>
              </p:cNvPr>
              <p:cNvSpPr txBox="1"/>
              <p:nvPr/>
            </p:nvSpPr>
            <p:spPr>
              <a:xfrm>
                <a:off x="838200" y="3652715"/>
                <a:ext cx="2517732" cy="24416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6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60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60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sz="6000" b="0" i="1" smtClean="0">
                                    <a:latin typeface="Cambria Math" panose="02040503050406030204" pitchFamily="18" charset="0"/>
                                  </a:rPr>
                                  <m:t>.0</m:t>
                                </m:r>
                              </m:e>
                              <m:e>
                                <m:r>
                                  <a:rPr lang="en-US" sz="6000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0.8</m:t>
                                </m:r>
                              </m:e>
                              <m:e>
                                <m:r>
                                  <a:rPr lang="en-US" sz="6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0.2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6000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0.8</m:t>
                                </m:r>
                              </m:e>
                              <m:e>
                                <m:r>
                                  <a:rPr lang="en-US" sz="6000" b="0" i="1" smtClean="0">
                                    <a:latin typeface="Cambria Math" panose="02040503050406030204" pitchFamily="18" charset="0"/>
                                  </a:rPr>
                                  <m:t>0.0</m:t>
                                </m:r>
                              </m:e>
                              <m:e>
                                <m:r>
                                  <a:rPr lang="en-US" sz="6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0.7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6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0.2</m:t>
                                </m:r>
                              </m:e>
                              <m:e>
                                <m:r>
                                  <a:rPr lang="en-US" sz="6000" b="0" i="1" smtClean="0">
                                    <a:solidFill>
                                      <a:srgbClr val="002060"/>
                                    </a:solidFill>
                                    <a:latin typeface="Cambria Math" panose="02040503050406030204" pitchFamily="18" charset="0"/>
                                  </a:rPr>
                                  <m:t>0.7</m:t>
                                </m:r>
                              </m:e>
                              <m:e>
                                <m:r>
                                  <a:rPr lang="en-US" sz="6000" b="0" i="1" smtClean="0">
                                    <a:latin typeface="Cambria Math" panose="02040503050406030204" pitchFamily="18" charset="0"/>
                                  </a:rPr>
                                  <m:t>0.0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6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2A91263-58F5-4B1E-9FCC-AF603673B5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652715"/>
                <a:ext cx="2517732" cy="2441694"/>
              </a:xfrm>
              <a:prstGeom prst="rect">
                <a:avLst/>
              </a:prstGeom>
              <a:blipFill>
                <a:blip r:embed="rId3"/>
                <a:stretch>
                  <a:fillRect r="-1004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2639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2301</TotalTime>
  <Words>709</Words>
  <Application>Microsoft Office PowerPoint</Application>
  <PresentationFormat>Widescreen</PresentationFormat>
  <Paragraphs>147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Office Theme</vt:lpstr>
      <vt:lpstr>Screening for Order Parameter Redundancy</vt:lpstr>
      <vt:lpstr>Order Parameter Selection</vt:lpstr>
      <vt:lpstr>Answer?</vt:lpstr>
      <vt:lpstr>Formal Description of Problem</vt:lpstr>
      <vt:lpstr>Overview of Approach</vt:lpstr>
      <vt:lpstr>Mutual Information Based Distance Function</vt:lpstr>
      <vt:lpstr>Requirements of Clustering in this System</vt:lpstr>
      <vt:lpstr>K-Means Clustering</vt:lpstr>
      <vt:lpstr>Dissimilarity Matrix</vt:lpstr>
      <vt:lpstr>New Starting Point for Clustering</vt:lpstr>
      <vt:lpstr>Model System</vt:lpstr>
      <vt:lpstr>Model System (Results)</vt:lpstr>
      <vt:lpstr>Model System (Results)</vt:lpstr>
      <vt:lpstr>Progress?</vt:lpstr>
      <vt:lpstr>Rate Distortion Theory</vt:lpstr>
      <vt:lpstr>Back to Model System</vt:lpstr>
      <vt:lpstr>Review of Entire Algorithm</vt:lpstr>
      <vt:lpstr>Alanine Dipeptide</vt:lpstr>
      <vt:lpstr>FKBP/BUT Protein-Ligand System</vt:lpstr>
      <vt:lpstr>Results of SGOOP (Bound Phase)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Order Parameter Filtration</dc:title>
  <dc:creator>Pavan Ravindra</dc:creator>
  <cp:lastModifiedBy>Pavan</cp:lastModifiedBy>
  <cp:revision>55</cp:revision>
  <dcterms:created xsi:type="dcterms:W3CDTF">2019-06-16T18:04:38Z</dcterms:created>
  <dcterms:modified xsi:type="dcterms:W3CDTF">2019-08-08T17:27:35Z</dcterms:modified>
</cp:coreProperties>
</file>